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</p:sldMasterIdLst>
  <p:notesMasterIdLst>
    <p:notesMasterId r:id="rId35"/>
  </p:notesMasterIdLst>
  <p:handoutMasterIdLst>
    <p:handoutMasterId r:id="rId36"/>
  </p:handoutMasterIdLst>
  <p:sldIdLst>
    <p:sldId id="256" r:id="rId5"/>
    <p:sldId id="257" r:id="rId6"/>
    <p:sldId id="258" r:id="rId7"/>
    <p:sldId id="259" r:id="rId8"/>
    <p:sldId id="260" r:id="rId9"/>
    <p:sldId id="274" r:id="rId10"/>
    <p:sldId id="275" r:id="rId11"/>
    <p:sldId id="279" r:id="rId12"/>
    <p:sldId id="280" r:id="rId13"/>
    <p:sldId id="276" r:id="rId14"/>
    <p:sldId id="277" r:id="rId15"/>
    <p:sldId id="278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3" r:id="rId28"/>
    <p:sldId id="294" r:id="rId29"/>
    <p:sldId id="295" r:id="rId30"/>
    <p:sldId id="296" r:id="rId31"/>
    <p:sldId id="271" r:id="rId32"/>
    <p:sldId id="273" r:id="rId33"/>
    <p:sldId id="29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B5BA19-39CC-488F-9159-50BAA81A0C7A}" type="datetimeFigureOut">
              <a:rPr lang="ru-RU" smtClean="0"/>
              <a:t>04.06.2021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9491C-0F6A-40BA-84B1-3CC63A0EB56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87109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6635F-6046-45CA-A796-5C394516F033}" type="datetimeFigureOut">
              <a:rPr lang="ru-RU" smtClean="0"/>
              <a:t>04.06.2021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7F845-4129-4ADB-B5A9-CCCBA156609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93818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2858" y="3269410"/>
            <a:ext cx="8361229" cy="617269"/>
          </a:xfrm>
        </p:spPr>
        <p:txBody>
          <a:bodyPr anchor="b">
            <a:noAutofit/>
          </a:bodyPr>
          <a:lstStyle>
            <a:lvl1pPr algn="l">
              <a:defRPr sz="2400" b="1" cap="none" baseline="0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2858" y="4384132"/>
            <a:ext cx="6831673" cy="486325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4" y="1"/>
            <a:ext cx="1773752" cy="28574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4" y="1880070"/>
            <a:ext cx="1826940" cy="570651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5016">
            <a:off x="9962149" y="4754207"/>
            <a:ext cx="2466546" cy="1875152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13495">
            <a:off x="10497253" y="5794118"/>
            <a:ext cx="1808317" cy="110992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ежблочный слайд №1">
    <p:bg>
      <p:bgPr>
        <a:gradFill flip="none" rotWithShape="1">
          <a:gsLst>
            <a:gs pos="41000">
              <a:schemeClr val="accent1">
                <a:lumMod val="67000"/>
              </a:schemeClr>
            </a:gs>
            <a:gs pos="83000">
              <a:schemeClr val="tx2"/>
            </a:gs>
            <a:gs pos="100000">
              <a:schemeClr val="tx2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65025" y="3088257"/>
            <a:ext cx="4850771" cy="556882"/>
          </a:xfrm>
        </p:spPr>
        <p:txBody>
          <a:bodyPr anchor="b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65025" y="4188771"/>
            <a:ext cx="4850771" cy="528200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82" y="2"/>
            <a:ext cx="1392222" cy="22428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47" y="377530"/>
            <a:ext cx="1249245" cy="39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95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ежблочный слайд №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65025" y="3088257"/>
            <a:ext cx="4850771" cy="556882"/>
          </a:xfrm>
        </p:spPr>
        <p:txBody>
          <a:bodyPr anchor="b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65025" y="4188771"/>
            <a:ext cx="4850771" cy="528200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82" y="2"/>
            <a:ext cx="1392222" cy="22428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47" y="377530"/>
            <a:ext cx="1249245" cy="39038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0"/>
            <a:ext cx="715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50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ежблочный слайд №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5"/>
          <a:stretch/>
        </p:blipFill>
        <p:spPr>
          <a:xfrm>
            <a:off x="4290203" y="2"/>
            <a:ext cx="7901797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65025" y="3088257"/>
            <a:ext cx="4850771" cy="556882"/>
          </a:xfrm>
        </p:spPr>
        <p:txBody>
          <a:bodyPr anchor="b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65025" y="4188771"/>
            <a:ext cx="4850771" cy="528200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82" y="2"/>
            <a:ext cx="1392222" cy="22428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47" y="377530"/>
            <a:ext cx="1249245" cy="39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62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закрывающего слайд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375" y="0"/>
            <a:ext cx="7235226" cy="381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378375" y="6477000"/>
            <a:ext cx="7235226" cy="381000"/>
          </a:xfrm>
          <a:prstGeom prst="rect">
            <a:avLst/>
          </a:prstGeom>
        </p:spPr>
      </p:pic>
      <p:sp>
        <p:nvSpPr>
          <p:cNvPr id="8" name="Текст 16"/>
          <p:cNvSpPr>
            <a:spLocks noGrp="1"/>
          </p:cNvSpPr>
          <p:nvPr>
            <p:ph type="body" sz="quarter" idx="13"/>
          </p:nvPr>
        </p:nvSpPr>
        <p:spPr>
          <a:xfrm>
            <a:off x="3084572" y="3104792"/>
            <a:ext cx="5822831" cy="475172"/>
          </a:xfrm>
        </p:spPr>
        <p:txBody>
          <a:bodyPr>
            <a:normAutofit/>
          </a:bodyPr>
          <a:lstStyle>
            <a:lvl1pPr marL="0" indent="0" algn="ctr">
              <a:buNone/>
              <a:defRPr sz="25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6010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текстовый бл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2595" y="685800"/>
            <a:ext cx="9601200" cy="392502"/>
          </a:xfrm>
        </p:spPr>
        <p:txBody>
          <a:bodyPr>
            <a:normAutofit/>
          </a:bodyPr>
          <a:lstStyle>
            <a:lvl1pPr>
              <a:defRPr sz="1700" b="1"/>
            </a:lvl1pPr>
          </a:lstStyle>
          <a:p>
            <a:r>
              <a:rPr lang="ru-RU" dirty="0" smtClean="0"/>
              <a:t>Содержание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2595" y="1526875"/>
            <a:ext cx="9601200" cy="3581400"/>
          </a:xfrm>
        </p:spPr>
        <p:txBody>
          <a:bodyPr>
            <a:normAutofit/>
          </a:bodyPr>
          <a:lstStyle>
            <a:lvl1pPr marL="384048" indent="-384048">
              <a:buClr>
                <a:schemeClr val="accent2"/>
              </a:buClr>
              <a:buFont typeface="Arial" panose="020B0604020202020204" pitchFamily="34" charset="0"/>
              <a:buChar char="•"/>
              <a:defRPr sz="1700"/>
            </a:lvl1pPr>
            <a:lvl2pPr marL="914400" indent="-384048">
              <a:buClr>
                <a:schemeClr val="accent2"/>
              </a:buClr>
              <a:buFont typeface="Arial" panose="020B0604020202020204" pitchFamily="34" charset="0"/>
              <a:buChar char="•"/>
              <a:defRPr sz="1700"/>
            </a:lvl2pPr>
            <a:lvl3pPr marL="1371600" indent="-384048">
              <a:buClr>
                <a:schemeClr val="accent2"/>
              </a:buClr>
              <a:buFont typeface="Arial" panose="020B0604020202020204" pitchFamily="34" charset="0"/>
              <a:buChar char="•"/>
              <a:defRPr sz="1700"/>
            </a:lvl3pPr>
            <a:lvl4pPr marL="1828800" indent="-384048">
              <a:buClr>
                <a:schemeClr val="accent2"/>
              </a:buClr>
              <a:buFont typeface="Arial" panose="020B0604020202020204" pitchFamily="34" charset="0"/>
              <a:buChar char="•"/>
              <a:defRPr sz="1700"/>
            </a:lvl4pPr>
            <a:lvl5pPr marL="2286000" indent="-384048">
              <a:buClr>
                <a:schemeClr val="accent2"/>
              </a:buClr>
              <a:buFont typeface="Arial" panose="020B0604020202020204" pitchFamily="34" charset="0"/>
              <a:buChar char="•"/>
              <a:defRPr sz="1700"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pic>
        <p:nvPicPr>
          <p:cNvPr id="9" name="Google Shape;68;p14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0" y="5750175"/>
            <a:ext cx="2014776" cy="110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Титульный слайд 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3252159"/>
            <a:ext cx="9612971" cy="556882"/>
          </a:xfrm>
        </p:spPr>
        <p:txBody>
          <a:bodyPr anchor="b">
            <a:normAutofit/>
          </a:bodyPr>
          <a:lstStyle>
            <a:lvl1pPr algn="l">
              <a:defRPr sz="2400" b="1" cap="none" baseline="0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352673"/>
            <a:ext cx="9612971" cy="528200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4" y="1"/>
            <a:ext cx="1773752" cy="28574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4" y="1858263"/>
            <a:ext cx="1826940" cy="57091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15016">
            <a:off x="9958932" y="4718386"/>
            <a:ext cx="2509026" cy="1907447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13495">
            <a:off x="10497334" y="5793004"/>
            <a:ext cx="1810388" cy="1111194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4452" y="184522"/>
            <a:ext cx="10307637" cy="340743"/>
          </a:xfrm>
        </p:spPr>
        <p:txBody>
          <a:bodyPr>
            <a:normAutofit/>
          </a:bodyPr>
          <a:lstStyle>
            <a:lvl1pPr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Название раздела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7750" y="1880007"/>
            <a:ext cx="10541479" cy="3581401"/>
          </a:xfrm>
        </p:spPr>
        <p:txBody>
          <a:bodyPr>
            <a:normAutofit/>
          </a:bodyPr>
          <a:lstStyle>
            <a:lvl1pPr marL="0" indent="0">
              <a:buClr>
                <a:schemeClr val="accent2"/>
              </a:buClr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 marL="530352" indent="0">
              <a:buClr>
                <a:schemeClr val="accent2"/>
              </a:buClr>
              <a:buFontTx/>
              <a:buNone/>
              <a:defRPr sz="1400" baseline="0">
                <a:solidFill>
                  <a:schemeClr val="tx2"/>
                </a:solidFill>
              </a:defRPr>
            </a:lvl2pPr>
            <a:lvl3pPr marL="987552" indent="0">
              <a:buClr>
                <a:schemeClr val="accent2"/>
              </a:buClr>
              <a:buFontTx/>
              <a:buNone/>
              <a:defRPr sz="1400" baseline="0">
                <a:solidFill>
                  <a:schemeClr val="tx2"/>
                </a:solidFill>
              </a:defRPr>
            </a:lvl3pPr>
            <a:lvl4pPr marL="1444752" indent="0">
              <a:buClr>
                <a:schemeClr val="accent2"/>
              </a:buClr>
              <a:buFontTx/>
              <a:buNone/>
              <a:defRPr sz="1400" baseline="0">
                <a:solidFill>
                  <a:schemeClr val="tx2"/>
                </a:solidFill>
              </a:defRPr>
            </a:lvl4pPr>
            <a:lvl5pPr marL="1901952" indent="0">
              <a:buClr>
                <a:schemeClr val="accent2"/>
              </a:buClr>
              <a:buFontTx/>
              <a:buNone/>
              <a:defRPr sz="1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17" name="Текст 16"/>
          <p:cNvSpPr>
            <a:spLocks noGrp="1"/>
          </p:cNvSpPr>
          <p:nvPr>
            <p:ph type="body" sz="quarter" idx="13" hasCustomPrompt="1"/>
          </p:nvPr>
        </p:nvSpPr>
        <p:spPr>
          <a:xfrm>
            <a:off x="474453" y="723900"/>
            <a:ext cx="10307637" cy="587375"/>
          </a:xfrm>
        </p:spPr>
        <p:txBody>
          <a:bodyPr>
            <a:normAutofit/>
          </a:bodyPr>
          <a:lstStyle>
            <a:lvl1pPr marL="0" indent="0">
              <a:buNone/>
              <a:defRPr sz="1700" b="1" baseline="0"/>
            </a:lvl1pPr>
          </a:lstStyle>
          <a:p>
            <a:pPr lvl="0"/>
            <a:r>
              <a:rPr lang="ru-RU" dirty="0" smtClean="0"/>
              <a:t>Тема слайда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74452" y="184522"/>
            <a:ext cx="10307637" cy="340743"/>
          </a:xfrm>
        </p:spPr>
        <p:txBody>
          <a:bodyPr>
            <a:normAutofit/>
          </a:bodyPr>
          <a:lstStyle>
            <a:lvl1pPr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Название раздела</a:t>
            </a:r>
            <a:endParaRPr lang="en-US" dirty="0"/>
          </a:p>
        </p:txBody>
      </p:sp>
      <p:sp>
        <p:nvSpPr>
          <p:cNvPr id="11" name="Текст 16"/>
          <p:cNvSpPr>
            <a:spLocks noGrp="1"/>
          </p:cNvSpPr>
          <p:nvPr>
            <p:ph type="body" sz="quarter" idx="13" hasCustomPrompt="1"/>
          </p:nvPr>
        </p:nvSpPr>
        <p:spPr>
          <a:xfrm>
            <a:off x="474453" y="723900"/>
            <a:ext cx="10307637" cy="587375"/>
          </a:xfrm>
        </p:spPr>
        <p:txBody>
          <a:bodyPr>
            <a:normAutofit/>
          </a:bodyPr>
          <a:lstStyle>
            <a:lvl1pPr marL="0" indent="0">
              <a:buNone/>
              <a:defRPr sz="1700" b="1" baseline="0"/>
            </a:lvl1pPr>
          </a:lstStyle>
          <a:p>
            <a:pPr lvl="0"/>
            <a:r>
              <a:rPr lang="ru-RU" dirty="0" smtClean="0"/>
              <a:t>Тема слайда</a:t>
            </a:r>
            <a:endParaRPr lang="ru-RU" dirty="0"/>
          </a:p>
        </p:txBody>
      </p:sp>
      <p:sp>
        <p:nvSpPr>
          <p:cNvPr id="13" name="Таблица 12"/>
          <p:cNvSpPr>
            <a:spLocks noGrp="1"/>
          </p:cNvSpPr>
          <p:nvPr>
            <p:ph type="tbl" sz="quarter" idx="14"/>
          </p:nvPr>
        </p:nvSpPr>
        <p:spPr>
          <a:xfrm>
            <a:off x="836504" y="1897955"/>
            <a:ext cx="10394950" cy="364883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ru-RU" dirty="0"/>
          </a:p>
        </p:txBody>
      </p:sp>
      <p:pic>
        <p:nvPicPr>
          <p:cNvPr id="14" name="Рисунок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18" name="Объект 17"/>
          <p:cNvSpPr>
            <a:spLocks noGrp="1"/>
          </p:cNvSpPr>
          <p:nvPr>
            <p:ph sz="quarter" idx="15" hasCustomPrompt="1"/>
          </p:nvPr>
        </p:nvSpPr>
        <p:spPr>
          <a:xfrm>
            <a:off x="474663" y="6331354"/>
            <a:ext cx="10851819" cy="404812"/>
          </a:xfrm>
        </p:spPr>
        <p:txBody>
          <a:bodyPr>
            <a:normAutofit/>
          </a:bodyPr>
          <a:lstStyle>
            <a:lvl1pPr marL="0" indent="0">
              <a:buNone/>
              <a:defRPr sz="1100" baseline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lang="ru-RU" dirty="0" smtClean="0"/>
              <a:t>Пояснение к таблице, графику</a:t>
            </a:r>
            <a:endParaRPr lang="ru-RU" dirty="0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26482" y="6384375"/>
            <a:ext cx="786341" cy="404614"/>
          </a:xfrm>
        </p:spPr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74452" y="184522"/>
            <a:ext cx="10307637" cy="340743"/>
          </a:xfrm>
        </p:spPr>
        <p:txBody>
          <a:bodyPr>
            <a:normAutofit/>
          </a:bodyPr>
          <a:lstStyle>
            <a:lvl1pPr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Название раздела</a:t>
            </a:r>
            <a:endParaRPr lang="en-US" dirty="0"/>
          </a:p>
        </p:txBody>
      </p:sp>
      <p:sp>
        <p:nvSpPr>
          <p:cNvPr id="9" name="Текст 16"/>
          <p:cNvSpPr>
            <a:spLocks noGrp="1"/>
          </p:cNvSpPr>
          <p:nvPr>
            <p:ph type="body" sz="quarter" idx="13" hasCustomPrompt="1"/>
          </p:nvPr>
        </p:nvSpPr>
        <p:spPr>
          <a:xfrm>
            <a:off x="474453" y="723900"/>
            <a:ext cx="10307637" cy="587375"/>
          </a:xfrm>
        </p:spPr>
        <p:txBody>
          <a:bodyPr>
            <a:normAutofit/>
          </a:bodyPr>
          <a:lstStyle>
            <a:lvl1pPr marL="0" indent="0">
              <a:buNone/>
              <a:defRPr sz="1700" b="1" baseline="0"/>
            </a:lvl1pPr>
          </a:lstStyle>
          <a:p>
            <a:pPr lvl="0"/>
            <a:r>
              <a:rPr lang="ru-RU" dirty="0" smtClean="0"/>
              <a:t>Тема слайда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630477" y="1933447"/>
            <a:ext cx="4786312" cy="352868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  <a:lvl2pPr marL="530352" indent="0">
              <a:buFontTx/>
              <a:buNone/>
              <a:defRPr sz="1400"/>
            </a:lvl2pPr>
            <a:lvl3pPr marL="987552" indent="0">
              <a:buFontTx/>
              <a:buNone/>
              <a:defRPr sz="1400"/>
            </a:lvl3pPr>
            <a:lvl4pPr marL="1444752" indent="0">
              <a:buFontTx/>
              <a:buNone/>
              <a:defRPr sz="1400"/>
            </a:lvl4pPr>
            <a:lvl5pPr marL="1901952" indent="0">
              <a:buFontTx/>
              <a:buNone/>
              <a:defRPr sz="1400"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13" name="Диаграмма 12"/>
          <p:cNvSpPr>
            <a:spLocks noGrp="1"/>
          </p:cNvSpPr>
          <p:nvPr>
            <p:ph type="chart" sz="quarter" idx="15"/>
          </p:nvPr>
        </p:nvSpPr>
        <p:spPr>
          <a:xfrm>
            <a:off x="5910728" y="1933447"/>
            <a:ext cx="5629275" cy="3528683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ru-RU" dirty="0"/>
          </a:p>
        </p:txBody>
      </p:sp>
      <p:sp>
        <p:nvSpPr>
          <p:cNvPr id="16" name="Объект 17"/>
          <p:cNvSpPr>
            <a:spLocks noGrp="1"/>
          </p:cNvSpPr>
          <p:nvPr>
            <p:ph sz="quarter" idx="16" hasCustomPrompt="1"/>
          </p:nvPr>
        </p:nvSpPr>
        <p:spPr>
          <a:xfrm>
            <a:off x="474663" y="6331354"/>
            <a:ext cx="10851819" cy="404812"/>
          </a:xfrm>
        </p:spPr>
        <p:txBody>
          <a:bodyPr>
            <a:normAutofit/>
          </a:bodyPr>
          <a:lstStyle>
            <a:lvl1pPr marL="0" indent="0">
              <a:buNone/>
              <a:defRPr sz="1100" baseline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lang="ru-RU" dirty="0" smtClean="0"/>
              <a:t>Пояснение к таблице, графику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два объекта №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74452" y="184522"/>
            <a:ext cx="10307637" cy="340743"/>
          </a:xfrm>
        </p:spPr>
        <p:txBody>
          <a:bodyPr>
            <a:normAutofit/>
          </a:bodyPr>
          <a:lstStyle>
            <a:lvl1pPr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Название раздела</a:t>
            </a:r>
            <a:endParaRPr lang="en-US" dirty="0"/>
          </a:p>
        </p:txBody>
      </p:sp>
      <p:sp>
        <p:nvSpPr>
          <p:cNvPr id="8" name="Текст 16"/>
          <p:cNvSpPr>
            <a:spLocks noGrp="1"/>
          </p:cNvSpPr>
          <p:nvPr>
            <p:ph type="body" sz="quarter" idx="13" hasCustomPrompt="1"/>
          </p:nvPr>
        </p:nvSpPr>
        <p:spPr>
          <a:xfrm>
            <a:off x="474453" y="723900"/>
            <a:ext cx="10307637" cy="587375"/>
          </a:xfrm>
        </p:spPr>
        <p:txBody>
          <a:bodyPr>
            <a:normAutofit/>
          </a:bodyPr>
          <a:lstStyle>
            <a:lvl1pPr marL="0" indent="0">
              <a:buNone/>
              <a:defRPr sz="1700" b="1" baseline="0"/>
            </a:lvl1pPr>
          </a:lstStyle>
          <a:p>
            <a:pPr lvl="0"/>
            <a:r>
              <a:rPr lang="ru-RU" dirty="0" smtClean="0"/>
              <a:t>Тема слайда</a:t>
            </a:r>
            <a:endParaRPr lang="ru-RU" dirty="0"/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5"/>
          </p:nvPr>
        </p:nvSpPr>
        <p:spPr>
          <a:xfrm>
            <a:off x="5900572" y="1932966"/>
            <a:ext cx="5633049" cy="3554563"/>
          </a:xfrm>
        </p:spPr>
        <p:txBody>
          <a:bodyPr/>
          <a:lstStyle>
            <a:lvl1pPr marL="0" indent="0">
              <a:buNone/>
              <a:defRPr lang="ru-RU"/>
            </a:lvl1pPr>
          </a:lstStyle>
          <a:p>
            <a:endParaRPr lang="ru-RU" dirty="0"/>
          </a:p>
        </p:txBody>
      </p:sp>
      <p:sp>
        <p:nvSpPr>
          <p:cNvPr id="12" name="Текст 10"/>
          <p:cNvSpPr>
            <a:spLocks noGrp="1"/>
          </p:cNvSpPr>
          <p:nvPr>
            <p:ph type="body" sz="quarter" idx="14"/>
          </p:nvPr>
        </p:nvSpPr>
        <p:spPr>
          <a:xfrm>
            <a:off x="621851" y="1942073"/>
            <a:ext cx="4786312" cy="35459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  <a:lvl2pPr marL="530352" indent="0">
              <a:buFontTx/>
              <a:buNone/>
              <a:defRPr sz="1400"/>
            </a:lvl2pPr>
            <a:lvl3pPr marL="987552" indent="0">
              <a:buFontTx/>
              <a:buNone/>
              <a:defRPr sz="1400"/>
            </a:lvl3pPr>
            <a:lvl4pPr marL="1444752" indent="0">
              <a:buFontTx/>
              <a:buNone/>
              <a:defRPr sz="1400"/>
            </a:lvl4pPr>
            <a:lvl5pPr marL="1901952" indent="0">
              <a:buFontTx/>
              <a:buNone/>
              <a:defRPr sz="1400"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14" name="Объект 17"/>
          <p:cNvSpPr>
            <a:spLocks noGrp="1"/>
          </p:cNvSpPr>
          <p:nvPr>
            <p:ph sz="quarter" idx="16" hasCustomPrompt="1"/>
          </p:nvPr>
        </p:nvSpPr>
        <p:spPr>
          <a:xfrm>
            <a:off x="474663" y="6331354"/>
            <a:ext cx="10851819" cy="404812"/>
          </a:xfrm>
        </p:spPr>
        <p:txBody>
          <a:bodyPr>
            <a:normAutofit/>
          </a:bodyPr>
          <a:lstStyle>
            <a:lvl1pPr marL="0" indent="0">
              <a:buNone/>
              <a:defRPr sz="1100" baseline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lang="ru-RU" dirty="0" smtClean="0"/>
              <a:t>Пояснение к таблице, графику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 №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74451" y="1531541"/>
            <a:ext cx="10307637" cy="617570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 smtClean="0"/>
              <a:t>Содержание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74452" y="184522"/>
            <a:ext cx="10307637" cy="340743"/>
          </a:xfrm>
        </p:spPr>
        <p:txBody>
          <a:bodyPr>
            <a:normAutofit/>
          </a:bodyPr>
          <a:lstStyle>
            <a:lvl1pPr>
              <a:defRPr sz="1100" b="1">
                <a:solidFill>
                  <a:schemeClr val="tx2"/>
                </a:solidFill>
              </a:defRPr>
            </a:lvl1pPr>
          </a:lstStyle>
          <a:p>
            <a:r>
              <a:rPr lang="ru-RU" dirty="0" smtClean="0"/>
              <a:t>Название раздела</a:t>
            </a:r>
            <a:endParaRPr lang="en-US" dirty="0"/>
          </a:p>
        </p:txBody>
      </p:sp>
      <p:sp>
        <p:nvSpPr>
          <p:cNvPr id="11" name="Текст 16"/>
          <p:cNvSpPr>
            <a:spLocks noGrp="1"/>
          </p:cNvSpPr>
          <p:nvPr>
            <p:ph type="body" sz="quarter" idx="13" hasCustomPrompt="1"/>
          </p:nvPr>
        </p:nvSpPr>
        <p:spPr>
          <a:xfrm>
            <a:off x="474453" y="723901"/>
            <a:ext cx="10307637" cy="475172"/>
          </a:xfrm>
        </p:spPr>
        <p:txBody>
          <a:bodyPr>
            <a:normAutofit/>
          </a:bodyPr>
          <a:lstStyle>
            <a:lvl1pPr marL="0" indent="0">
              <a:buNone/>
              <a:defRPr sz="1700" b="1" baseline="0"/>
            </a:lvl1pPr>
          </a:lstStyle>
          <a:p>
            <a:pPr lvl="0"/>
            <a:r>
              <a:rPr lang="ru-RU" dirty="0" smtClean="0"/>
              <a:t>Тема слайда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15" name="Диаграмма 14"/>
          <p:cNvSpPr>
            <a:spLocks noGrp="1"/>
          </p:cNvSpPr>
          <p:nvPr>
            <p:ph type="chart" sz="quarter" idx="14"/>
          </p:nvPr>
        </p:nvSpPr>
        <p:spPr>
          <a:xfrm>
            <a:off x="844670" y="2748136"/>
            <a:ext cx="10512567" cy="303144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ru-RU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26482" y="6384375"/>
            <a:ext cx="786341" cy="404614"/>
          </a:xfrm>
        </p:spPr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Объект 17"/>
          <p:cNvSpPr>
            <a:spLocks noGrp="1"/>
          </p:cNvSpPr>
          <p:nvPr>
            <p:ph sz="quarter" idx="15" hasCustomPrompt="1"/>
          </p:nvPr>
        </p:nvSpPr>
        <p:spPr>
          <a:xfrm>
            <a:off x="474663" y="6331354"/>
            <a:ext cx="10851819" cy="404812"/>
          </a:xfrm>
        </p:spPr>
        <p:txBody>
          <a:bodyPr>
            <a:normAutofit/>
          </a:bodyPr>
          <a:lstStyle>
            <a:lvl1pPr marL="0" indent="0">
              <a:buNone/>
              <a:defRPr sz="1100" baseline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lang="ru-RU" dirty="0" smtClean="0"/>
              <a:t>Пояснение к таблице, графику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126" y="0"/>
            <a:ext cx="827754" cy="133350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467" y="184522"/>
            <a:ext cx="612632" cy="191358"/>
          </a:xfrm>
          <a:prstGeom prst="rect">
            <a:avLst/>
          </a:prstGeom>
        </p:spPr>
      </p:pic>
      <p:sp>
        <p:nvSpPr>
          <p:cNvPr id="2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26482" y="6384375"/>
            <a:ext cx="786341" cy="404614"/>
          </a:xfrm>
        </p:spPr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6482" y="6384375"/>
            <a:ext cx="786341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3" r:id="rId10"/>
    <p:sldLayoutId id="2147483662" r:id="rId11"/>
    <p:sldLayoutId id="2147483661" r:id="rId12"/>
    <p:sldLayoutId id="2147483660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zZMFeS8mSI" TargetMode="External"/><Relationship Id="rId2" Type="http://schemas.openxmlformats.org/officeDocument/2006/relationships/hyperlink" Target="https://www.youtube.com/watch?v=qDt70R4i3wk&amp;list=PLdpb__6uY73kCu4eG9IolmhkBmNgyRL-i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mkyong.com/elasticsearch/elasticsearch-hello-world-example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Заголовок 130"/>
          <p:cNvSpPr>
            <a:spLocks noGrp="1"/>
          </p:cNvSpPr>
          <p:nvPr>
            <p:ph type="title"/>
          </p:nvPr>
        </p:nvSpPr>
        <p:spPr>
          <a:xfrm>
            <a:off x="0" y="3105509"/>
            <a:ext cx="7919813" cy="119907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/>
              <a:t>Spring </a:t>
            </a:r>
            <a:r>
              <a:rPr lang="en-US" sz="3200" b="0" dirty="0" smtClean="0"/>
              <a:t>Boot</a:t>
            </a:r>
            <a:r>
              <a:rPr lang="ru-RU" sz="3200" b="0" dirty="0" smtClean="0"/>
              <a:t>. </a:t>
            </a:r>
            <a:r>
              <a:rPr lang="en-US" sz="3200" b="0" dirty="0" smtClean="0"/>
              <a:t>Spring </a:t>
            </a:r>
            <a:r>
              <a:rPr lang="en-US" sz="3200" b="0" dirty="0"/>
              <a:t>Data </a:t>
            </a:r>
            <a:r>
              <a:rPr lang="en-US" sz="3200" b="0" dirty="0" smtClean="0"/>
              <a:t>JPA</a:t>
            </a:r>
            <a:r>
              <a:rPr lang="ru-RU" sz="3200" b="0" dirty="0" smtClean="0"/>
              <a:t/>
            </a:r>
            <a:br>
              <a:rPr lang="ru-RU" sz="3200" b="0" dirty="0" smtClean="0"/>
            </a:br>
            <a:r>
              <a:rPr lang="ru-RU" sz="3200" b="0" dirty="0" smtClean="0"/>
              <a:t>+ </a:t>
            </a:r>
            <a:r>
              <a:rPr lang="en-US" sz="3200" b="0" dirty="0" smtClean="0"/>
              <a:t>Elasticsearch</a:t>
            </a:r>
            <a:r>
              <a:rPr lang="ru-RU" sz="3200" b="0" dirty="0" smtClean="0"/>
              <a:t> </a:t>
            </a:r>
            <a:endParaRPr lang="en-US" sz="3200" b="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813" y="3204714"/>
            <a:ext cx="2604486" cy="117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8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Data</a:t>
            </a:r>
            <a:endParaRPr lang="en-US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Spring Data JPA</a:t>
            </a:r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474452" y="1311276"/>
            <a:ext cx="11386119" cy="2441216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</a:pPr>
            <a:r>
              <a:rPr lang="en-US" sz="1600" dirty="0"/>
              <a:t>Spring Data JPA - часть проекта Spring Data, которая упрощает реализацию классов доступа данных (Repositories) основанных на технологии JPA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340" y="2332025"/>
            <a:ext cx="9028339" cy="389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0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Data</a:t>
            </a:r>
            <a:endParaRPr lang="en-US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Spring Data JPA</a:t>
            </a:r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474452" y="1311276"/>
            <a:ext cx="11386119" cy="2441216"/>
          </a:xfrm>
        </p:spPr>
        <p:txBody>
          <a:bodyPr>
            <a:normAutofit/>
          </a:bodyPr>
          <a:lstStyle/>
          <a:p>
            <a:r>
              <a:rPr lang="ru-RU" sz="1600" dirty="0"/>
              <a:t>Spring Data — дополнительный удобный механизм для взаимодействия с сущностями базы данных, организации их в репозитории, извлечение данных, изменение, в каких то случаях для этого будет достаточно объявить интерфейс и метод в нем, без имплементации.</a:t>
            </a:r>
            <a:endParaRPr lang="ru-RU" sz="1600" dirty="0" smtClean="0"/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879" y="2194664"/>
            <a:ext cx="7295261" cy="409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8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8" name="Текст 14"/>
          <p:cNvSpPr>
            <a:spLocks noGrp="1"/>
          </p:cNvSpPr>
          <p:nvPr>
            <p:ph type="body" sz="quarter" idx="14"/>
          </p:nvPr>
        </p:nvSpPr>
        <p:spPr>
          <a:xfrm>
            <a:off x="638247" y="1549079"/>
            <a:ext cx="11058525" cy="627302"/>
          </a:xfrm>
        </p:spPr>
        <p:txBody>
          <a:bodyPr>
            <a:noAutofit/>
          </a:bodyPr>
          <a:lstStyle/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@Entity(name)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@Table(name, schema, uniqueConstraints, indexes, catalog)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@Column(columnDefinition, insertable, length, name, nullable,precision, scale, table, unique, updatable)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@Id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@GeneratedValue(generator, strategy)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@Transient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@Temporal</a:t>
            </a:r>
            <a:r>
              <a:rPr lang="en-US" sz="1800" dirty="0">
                <a:solidFill>
                  <a:schemeClr val="dk1"/>
                </a:solidFill>
              </a:rPr>
              <a:t>(TemporalType)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@Enumerated(EnumType</a:t>
            </a:r>
            <a:r>
              <a:rPr lang="en-US" sz="1800" dirty="0" smtClean="0"/>
              <a:t>)</a:t>
            </a:r>
            <a:endParaRPr lang="kk-KZ" sz="1800" dirty="0" smtClean="0"/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1800" dirty="0"/>
              <a:t>@UniqueConstraint</a:t>
            </a:r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3" y="723900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Основные аннотации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2367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3" y="723900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Основные аннотации</a:t>
            </a:r>
            <a:endParaRPr lang="ru-RU" dirty="0">
              <a:effectLst/>
            </a:endParaRPr>
          </a:p>
        </p:txBody>
      </p:sp>
      <p:pic>
        <p:nvPicPr>
          <p:cNvPr id="7" name="Shape 2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9496" y="1311275"/>
            <a:ext cx="9932232" cy="5198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689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Spring Repository</a:t>
            </a:r>
            <a:endParaRPr lang="ru-RU" dirty="0">
              <a:effectLst/>
            </a:endParaRPr>
          </a:p>
        </p:txBody>
      </p:sp>
      <p:pic>
        <p:nvPicPr>
          <p:cNvPr id="8" name="Shape 261" descr="repository-inheritance-hierarchy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07232" y="981474"/>
            <a:ext cx="7842075" cy="5523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26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 smtClean="0"/>
              <a:t>Пример</a:t>
            </a:r>
            <a:endParaRPr lang="ru-RU" dirty="0">
              <a:effectLst/>
            </a:endParaRPr>
          </a:p>
        </p:txBody>
      </p:sp>
      <p:pic>
        <p:nvPicPr>
          <p:cNvPr id="11" name="Shape 275" descr="Entity_As_Table.jpe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18226" y="3304586"/>
            <a:ext cx="4304399" cy="152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59" y="2573246"/>
            <a:ext cx="4714959" cy="364896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t="28535"/>
          <a:stretch/>
        </p:blipFill>
        <p:spPr>
          <a:xfrm>
            <a:off x="2047460" y="1397479"/>
            <a:ext cx="7610475" cy="9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16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 smtClean="0"/>
              <a:t>Пример</a:t>
            </a:r>
            <a:endParaRPr lang="ru-RU" dirty="0">
              <a:effectLst/>
            </a:endParaRPr>
          </a:p>
        </p:txBody>
      </p:sp>
      <p:pic>
        <p:nvPicPr>
          <p:cNvPr id="7" name="Shape 291"/>
          <p:cNvPicPr preferRelativeResize="0"/>
          <p:nvPr/>
        </p:nvPicPr>
        <p:blipFill rotWithShape="1">
          <a:blip r:embed="rId2">
            <a:alphaModFix/>
          </a:blip>
          <a:srcRect t="5492"/>
          <a:stretch/>
        </p:blipFill>
        <p:spPr>
          <a:xfrm>
            <a:off x="3166928" y="1063168"/>
            <a:ext cx="5789134" cy="53703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7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17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 smtClean="0"/>
              <a:t>Пример</a:t>
            </a:r>
            <a:endParaRPr lang="ru-RU" dirty="0">
              <a:effectLst/>
            </a:endParaRPr>
          </a:p>
        </p:txBody>
      </p:sp>
      <p:pic>
        <p:nvPicPr>
          <p:cNvPr id="8" name="Shape 298"/>
          <p:cNvPicPr preferRelativeResize="0"/>
          <p:nvPr/>
        </p:nvPicPr>
        <p:blipFill rotWithShape="1">
          <a:blip r:embed="rId2">
            <a:alphaModFix/>
          </a:blip>
          <a:srcRect t="12594"/>
          <a:stretch/>
        </p:blipFill>
        <p:spPr>
          <a:xfrm>
            <a:off x="1066060" y="1492370"/>
            <a:ext cx="9573275" cy="23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3706" y="4712023"/>
            <a:ext cx="5097599" cy="8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3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9407" y="4224242"/>
            <a:ext cx="2377150" cy="13495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Shape 307"/>
          <p:cNvCxnSpPr>
            <a:endCxn id="11" idx="1"/>
          </p:cNvCxnSpPr>
          <p:nvPr/>
        </p:nvCxnSpPr>
        <p:spPr>
          <a:xfrm rot="10800000" flipH="1">
            <a:off x="3618607" y="5142898"/>
            <a:ext cx="1805100" cy="1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99397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18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Query Creation</a:t>
            </a:r>
          </a:p>
        </p:txBody>
      </p:sp>
      <p:pic>
        <p:nvPicPr>
          <p:cNvPr id="15" name="Shape 319"/>
          <p:cNvPicPr preferRelativeResize="0"/>
          <p:nvPr/>
        </p:nvPicPr>
        <p:blipFill rotWithShape="1">
          <a:blip r:embed="rId2">
            <a:alphaModFix/>
          </a:blip>
          <a:srcRect t="11053"/>
          <a:stretch/>
        </p:blipFill>
        <p:spPr>
          <a:xfrm>
            <a:off x="1298806" y="1288429"/>
            <a:ext cx="9107784" cy="37175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84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19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Query Creation</a:t>
            </a:r>
          </a:p>
        </p:txBody>
      </p:sp>
      <p:pic>
        <p:nvPicPr>
          <p:cNvPr id="7" name="Shape 3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96068" y="4155103"/>
            <a:ext cx="4313258" cy="2633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760" y="981474"/>
            <a:ext cx="9667875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02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838200" y="1212012"/>
            <a:ext cx="9601200" cy="392502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 чем пойдет </a:t>
            </a:r>
            <a:r>
              <a:rPr lang="en-US" sz="24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речь</a:t>
            </a:r>
            <a:r>
              <a:rPr lang="kk-KZ" sz="24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lang="en-US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Объект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260850"/>
          </a:xfrm>
          <a:prstGeom prst="rect">
            <a:avLst/>
          </a:prstGeom>
        </p:spPr>
        <p:txBody>
          <a:bodyPr/>
          <a:lstStyle>
            <a:lvl1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1638"/>
              </a:buClr>
              <a:buSzPts val="2800"/>
              <a:buFont typeface="Roboto"/>
              <a:buNone/>
              <a:defRPr sz="2800"/>
            </a:lvl1pPr>
            <a:lvl2pPr marL="457200" indent="0" algn="l">
              <a:buFontTx/>
              <a:buNone/>
              <a:defRPr/>
            </a:lvl2pPr>
            <a:lvl3pPr marL="914400" indent="0" algn="l">
              <a:buFontTx/>
              <a:buNone/>
              <a:defRPr/>
            </a:lvl3pPr>
            <a:lvl4pPr marL="1371600" indent="0" algn="l">
              <a:buFontTx/>
              <a:buNone/>
              <a:defRPr/>
            </a:lvl4pPr>
            <a:lvl5pPr marL="1828800" indent="0" algn="l">
              <a:buFontTx/>
              <a:buNone/>
              <a:defRPr/>
            </a:lvl5pPr>
          </a:lstStyle>
          <a:p>
            <a:pPr marL="216000" indent="-216000">
              <a:lnSpc>
                <a:spcPct val="200000"/>
              </a:lnSpc>
              <a:buClr>
                <a:srgbClr val="000000"/>
              </a:buClr>
              <a:buSzPct val="100000"/>
              <a:buFont typeface="Arial"/>
              <a:buChar char="●"/>
            </a:pPr>
            <a:r>
              <a:rPr lang="ru-RU" sz="1800" dirty="0"/>
              <a:t>Язык </a:t>
            </a:r>
            <a:r>
              <a:rPr lang="en-US" sz="1800" dirty="0"/>
              <a:t>SQL. </a:t>
            </a:r>
            <a:r>
              <a:rPr lang="ru-RU" sz="1800" dirty="0"/>
              <a:t>Основные </a:t>
            </a:r>
            <a:r>
              <a:rPr lang="ru-RU" sz="1800" dirty="0" smtClean="0"/>
              <a:t>понятия</a:t>
            </a:r>
            <a:endParaRPr lang="kk-KZ" sz="1800" dirty="0" smtClean="0"/>
          </a:p>
          <a:p>
            <a:pPr marL="216000" lvl="0" indent="-216000">
              <a:lnSpc>
                <a:spcPct val="200000"/>
              </a:lnSpc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US" sz="1800" dirty="0" smtClean="0"/>
              <a:t>Spring Data</a:t>
            </a:r>
            <a:endParaRPr lang="en-US" sz="1800" dirty="0"/>
          </a:p>
          <a:p>
            <a:pPr marL="216000" lvl="0" indent="-216000">
              <a:lnSpc>
                <a:spcPct val="200000"/>
              </a:lnSpc>
              <a:buClr>
                <a:srgbClr val="000000"/>
              </a:buClr>
              <a:buSzPct val="100000"/>
              <a:buFont typeface="Arial"/>
              <a:buChar char="●"/>
            </a:pPr>
            <a:r>
              <a:rPr lang="ru-RU" sz="1800" dirty="0" smtClean="0"/>
              <a:t>Основные аннотации</a:t>
            </a:r>
            <a:r>
              <a:rPr lang="ru-RU" sz="1700" dirty="0" smtClean="0">
                <a:solidFill>
                  <a:schemeClr val="dk2"/>
                </a:solidFill>
                <a:latin typeface="+mn-lt"/>
                <a:ea typeface="Roboto"/>
                <a:cs typeface="Roboto"/>
                <a:sym typeface="Roboto"/>
              </a:rPr>
              <a:t>;</a:t>
            </a:r>
          </a:p>
          <a:p>
            <a:pPr marL="216000" lvl="0" indent="-216000">
              <a:lnSpc>
                <a:spcPct val="200000"/>
              </a:lnSpc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k-KZ" sz="1700" dirty="0" smtClean="0">
                <a:solidFill>
                  <a:schemeClr val="dk2"/>
                </a:solidFill>
                <a:ea typeface="Roboto"/>
                <a:cs typeface="Roboto"/>
                <a:sym typeface="Roboto"/>
              </a:rPr>
              <a:t>Простой проектный разбор</a:t>
            </a:r>
          </a:p>
          <a:p>
            <a:pPr marL="216000" indent="-216000">
              <a:lnSpc>
                <a:spcPct val="200000"/>
              </a:lnSpc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k-KZ" sz="1700" dirty="0" smtClean="0">
                <a:solidFill>
                  <a:schemeClr val="dk2"/>
                </a:solidFill>
                <a:latin typeface="+mn-lt"/>
                <a:ea typeface="Roboto"/>
                <a:cs typeface="Roboto"/>
                <a:sym typeface="Roboto"/>
              </a:rPr>
              <a:t>+</a:t>
            </a:r>
            <a:r>
              <a:rPr lang="en-US" sz="1600" dirty="0"/>
              <a:t>SQL </a:t>
            </a:r>
            <a:r>
              <a:rPr lang="ru-RU" sz="1600" dirty="0" smtClean="0"/>
              <a:t>и </a:t>
            </a:r>
            <a:r>
              <a:rPr lang="en-US" sz="1600" dirty="0" smtClean="0"/>
              <a:t>NoSQL</a:t>
            </a:r>
            <a:endParaRPr lang="kk-KZ" sz="1600" dirty="0"/>
          </a:p>
        </p:txBody>
      </p:sp>
    </p:spTree>
    <p:extLst>
      <p:ext uri="{BB962C8B-B14F-4D97-AF65-F5344CB8AC3E}">
        <p14:creationId xmlns:p14="http://schemas.microsoft.com/office/powerpoint/2010/main" val="208341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20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Отношения</a:t>
            </a:r>
          </a:p>
        </p:txBody>
      </p:sp>
      <p:pic>
        <p:nvPicPr>
          <p:cNvPr id="7" name="Shape 3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96068" y="4155103"/>
            <a:ext cx="4313258" cy="2633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847" y="981474"/>
            <a:ext cx="9741326" cy="28860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825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21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Отношения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74451" y="1138102"/>
            <a:ext cx="1002389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728">
              <a:lnSpc>
                <a:spcPct val="200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@ManyToOne(fetch, cascade, optional, targetEntity, mappedBy)</a:t>
            </a:r>
            <a:endParaRPr lang="ru-RU" dirty="0"/>
          </a:p>
          <a:p>
            <a:pPr marL="457200" indent="-347472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@OneToMany(fetch, cascade, targetEntity, orphanRemoval, mappedBy)</a:t>
            </a:r>
            <a:endParaRPr lang="ru-RU" dirty="0"/>
          </a:p>
          <a:p>
            <a:pPr marL="457200" indent="-347472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@OneToOne(fetch, cascade, optional, targetEntity, orphanRemoval, mappedBy)</a:t>
            </a:r>
            <a:endParaRPr lang="ru-RU" dirty="0"/>
          </a:p>
          <a:p>
            <a:pPr marL="457200" indent="-347472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@ManyToMany(fetch, cascade, targetEntity, mappedBy)</a:t>
            </a:r>
            <a:endParaRPr lang="ru-RU" dirty="0"/>
          </a:p>
          <a:p>
            <a:pPr marL="457200" indent="-347472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@JoinColumn(name, foreignKey, referencedColumnName, ..(@Column)</a:t>
            </a:r>
            <a:endParaRPr lang="ru-RU" dirty="0"/>
          </a:p>
          <a:p>
            <a:pPr marL="457200" indent="-347472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@JoinTable(name, joinColumns, foreignKey, inverseJoinColumns, inverseForeignKey)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777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22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Отношения</a:t>
            </a:r>
          </a:p>
        </p:txBody>
      </p:sp>
      <p:pic>
        <p:nvPicPr>
          <p:cNvPr id="7" name="Shape 372"/>
          <p:cNvPicPr preferRelativeResize="0"/>
          <p:nvPr/>
        </p:nvPicPr>
        <p:blipFill rotWithShape="1">
          <a:blip r:embed="rId2">
            <a:alphaModFix/>
          </a:blip>
          <a:srcRect t="20541"/>
          <a:stretch/>
        </p:blipFill>
        <p:spPr>
          <a:xfrm>
            <a:off x="1319768" y="1117573"/>
            <a:ext cx="4106252" cy="2777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373"/>
          <p:cNvPicPr preferRelativeResize="0"/>
          <p:nvPr/>
        </p:nvPicPr>
        <p:blipFill rotWithShape="1">
          <a:blip r:embed="rId3">
            <a:alphaModFix/>
          </a:blip>
          <a:srcRect t="21281"/>
          <a:stretch/>
        </p:blipFill>
        <p:spPr>
          <a:xfrm>
            <a:off x="6405764" y="1117573"/>
            <a:ext cx="4285282" cy="2751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3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768" y="4349713"/>
            <a:ext cx="4728950" cy="221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3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6948" y="4280378"/>
            <a:ext cx="2532124" cy="13340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520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23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</a:t>
            </a:r>
            <a:r>
              <a:rPr lang="en-US" dirty="0"/>
              <a:t>Data 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sp>
        <p:nvSpPr>
          <p:cNvPr id="9" name="Текст 14"/>
          <p:cNvSpPr>
            <a:spLocks noGrp="1"/>
          </p:cNvSpPr>
          <p:nvPr>
            <p:ph type="body" sz="quarter" idx="13"/>
          </p:nvPr>
        </p:nvSpPr>
        <p:spPr>
          <a:xfrm>
            <a:off x="241539" y="394099"/>
            <a:ext cx="11222319" cy="587375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Отношения</a:t>
            </a:r>
          </a:p>
        </p:txBody>
      </p:sp>
      <p:pic>
        <p:nvPicPr>
          <p:cNvPr id="13" name="Shape 390"/>
          <p:cNvPicPr preferRelativeResize="0"/>
          <p:nvPr/>
        </p:nvPicPr>
        <p:blipFill rotWithShape="1">
          <a:blip r:embed="rId2">
            <a:alphaModFix/>
          </a:blip>
          <a:srcRect t="17555"/>
          <a:stretch/>
        </p:blipFill>
        <p:spPr>
          <a:xfrm>
            <a:off x="358750" y="1164566"/>
            <a:ext cx="7005400" cy="953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6781"/>
          <a:stretch/>
        </p:blipFill>
        <p:spPr>
          <a:xfrm>
            <a:off x="330606" y="2384424"/>
            <a:ext cx="5800725" cy="311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24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SQL </a:t>
            </a:r>
            <a:r>
              <a:rPr lang="ru-RU" dirty="0" smtClean="0"/>
              <a:t>и </a:t>
            </a:r>
            <a:r>
              <a:rPr lang="en-US" dirty="0" smtClean="0"/>
              <a:t>NoSQL</a:t>
            </a:r>
            <a:endParaRPr lang="ru-RU" dirty="0">
              <a:effectLst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2" y="354893"/>
            <a:ext cx="10307637" cy="587375"/>
          </a:xfrm>
        </p:spPr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SQL</a:t>
            </a:r>
            <a:endParaRPr lang="en-US" sz="3200" b="1" i="0" dirty="0"/>
          </a:p>
          <a:p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207408" y="811171"/>
            <a:ext cx="5624050" cy="810595"/>
          </a:xfrm>
        </p:spPr>
        <p:txBody>
          <a:bodyPr>
            <a:noAutofit/>
          </a:bodyPr>
          <a:lstStyle/>
          <a:p>
            <a:r>
              <a:rPr lang="ru-RU" sz="2000" b="1" dirty="0"/>
              <a:t>Реляционная база данных (SQL)</a:t>
            </a:r>
            <a:r>
              <a:rPr lang="ru-RU" sz="2000" dirty="0"/>
              <a:t> — база, где данные хранятся в формате таблиц, они строго структурированы и связаны друг с другом. В таблице есть строки и столбцы, каждая строка представляет отдельную запись, а столбец — поле с назначенным ей типом данных. В каждой ячейке информация записана по шаблону.</a:t>
            </a:r>
          </a:p>
          <a:p>
            <a:r>
              <a:rPr lang="ru-RU" sz="2000" b="1" dirty="0"/>
              <a:t>Нереляционная база данных (NoSQL)</a:t>
            </a:r>
            <a:r>
              <a:rPr lang="ru-RU" sz="2000" dirty="0"/>
              <a:t> — хранит данные без четких связей друг с другом и четкой структуры. Вместо структурированных таблиц внутри базы находится множество разнородных документов, в том числе изображения, видео и даже публикации в социальных сетях. В отличие от реляционных БД, NoSQL базы данных не поддерживают запросы SQL.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470" y="942268"/>
            <a:ext cx="5676182" cy="473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25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SQL </a:t>
            </a:r>
            <a:r>
              <a:rPr lang="ru-RU" dirty="0" smtClean="0"/>
              <a:t>и </a:t>
            </a:r>
            <a:r>
              <a:rPr lang="en-US" dirty="0" smtClean="0"/>
              <a:t>NoSQL</a:t>
            </a:r>
            <a:endParaRPr lang="ru-RU" dirty="0">
              <a:effectLst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2" y="354893"/>
            <a:ext cx="10307637" cy="587375"/>
          </a:xfrm>
        </p:spPr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NoSQL </a:t>
            </a:r>
            <a:endParaRPr lang="en-US" sz="3200" b="1" i="0" dirty="0"/>
          </a:p>
          <a:p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207407" y="811171"/>
            <a:ext cx="10774019" cy="810595"/>
          </a:xfrm>
        </p:spPr>
        <p:txBody>
          <a:bodyPr>
            <a:noAutofit/>
          </a:bodyPr>
          <a:lstStyle/>
          <a:p>
            <a:r>
              <a:rPr lang="ru-RU" sz="1600" dirty="0"/>
              <a:t>Базы данных NoSQL подходят для хранения больших объемов неструктурированной информации, а также хороши для быстрой разработки и тестирования гипотез.</a:t>
            </a:r>
          </a:p>
          <a:p>
            <a:r>
              <a:rPr lang="ru-RU" sz="1600" dirty="0"/>
              <a:t>В них можно хранить данные любого типа и добавлять новые в процессе работы</a:t>
            </a:r>
            <a:r>
              <a:rPr lang="ru-RU" sz="1600" dirty="0" smtClean="0"/>
              <a:t>.</a:t>
            </a:r>
          </a:p>
          <a:p>
            <a:endParaRPr lang="kk-KZ" sz="1600" dirty="0"/>
          </a:p>
          <a:p>
            <a:r>
              <a:rPr lang="ru-RU" sz="1600" b="1" dirty="0" smtClean="0"/>
              <a:t>Документно-ориентированные базы данных </a:t>
            </a:r>
            <a:r>
              <a:rPr lang="ru-RU" sz="1600" dirty="0" smtClean="0"/>
              <a:t>— </a:t>
            </a:r>
            <a:r>
              <a:rPr lang="ru-RU" sz="1600" dirty="0"/>
              <a:t>данные хранятся в коллекциях документов, обычно с использованием форматов JSON, XML или BSON. Одна запись может содержать столько данных, сколько нужно, в любом типе данных (или типах) — ограничений нет. Внутри одного документа есть внутренняя структура, однако, она может отличаться от одного документа к другому. Также документы можно вкладывать друг в друга.</a:t>
            </a:r>
          </a:p>
        </p:txBody>
      </p:sp>
    </p:spTree>
    <p:extLst>
      <p:ext uri="{BB962C8B-B14F-4D97-AF65-F5344CB8AC3E}">
        <p14:creationId xmlns:p14="http://schemas.microsoft.com/office/powerpoint/2010/main" val="228904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26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SQL </a:t>
            </a:r>
            <a:r>
              <a:rPr lang="ru-RU" dirty="0" smtClean="0"/>
              <a:t>и </a:t>
            </a:r>
            <a:r>
              <a:rPr lang="en-US" dirty="0" smtClean="0"/>
              <a:t>NoSQL</a:t>
            </a:r>
            <a:endParaRPr lang="ru-RU" dirty="0">
              <a:effectLst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2" y="354893"/>
            <a:ext cx="10307637" cy="587375"/>
          </a:xfrm>
        </p:spPr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Elasticsearch </a:t>
            </a:r>
            <a:r>
              <a:rPr lang="ru-RU" sz="1800" b="1" i="0" dirty="0"/>
              <a:t>как </a:t>
            </a:r>
            <a:r>
              <a:rPr lang="en-US" sz="1800" b="1" i="0" dirty="0"/>
              <a:t>NoSQL </a:t>
            </a:r>
            <a:r>
              <a:rPr lang="ru-RU" sz="1800" b="1" i="0" dirty="0"/>
              <a:t>база данных</a:t>
            </a:r>
          </a:p>
          <a:p>
            <a:pPr marL="0" lvl="1" indent="0" algn="ctr">
              <a:spcBef>
                <a:spcPts val="1000"/>
              </a:spcBef>
              <a:buNone/>
            </a:pPr>
            <a:endParaRPr lang="en-US" sz="3200" b="1" i="0" dirty="0" smtClean="0"/>
          </a:p>
          <a:p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207407" y="811171"/>
            <a:ext cx="10774019" cy="810595"/>
          </a:xfrm>
        </p:spPr>
        <p:txBody>
          <a:bodyPr>
            <a:noAutofit/>
          </a:bodyPr>
          <a:lstStyle/>
          <a:p>
            <a:r>
              <a:rPr lang="ru-RU" sz="1600" b="1" dirty="0"/>
              <a:t>Elasticsearch</a:t>
            </a:r>
            <a:r>
              <a:rPr lang="ru-RU" sz="1600" dirty="0"/>
              <a:t> - это распределенная поисковая и аналитическая RESTful система с открытым исходным кодом. Spring Boot предлагает базовую авто-конфигурацию для </a:t>
            </a:r>
            <a:r>
              <a:rPr lang="ru-RU" sz="1600" dirty="0" smtClean="0"/>
              <a:t>Elasticsearch</a:t>
            </a:r>
          </a:p>
          <a:p>
            <a:r>
              <a:rPr lang="ru-RU" sz="1600" dirty="0"/>
              <a:t>О</a:t>
            </a:r>
            <a:r>
              <a:rPr lang="ru-RU" sz="1600" dirty="0" smtClean="0"/>
              <a:t>беспечивает </a:t>
            </a:r>
            <a:r>
              <a:rPr lang="ru-RU" sz="1600" dirty="0"/>
              <a:t>манипуляции с данными и поиск практически в реальном времени. По умолчанию, между индексированием/обновлением/удалением данных и появлением этих изменений в результатах поиска проходит одна секунда. Это отличает Elasticsearch от систем SQL, в которых все изменения видны после завершения транзакций</a:t>
            </a:r>
            <a:r>
              <a:rPr lang="ru-RU" sz="1600" dirty="0" smtClean="0"/>
              <a:t>.</a:t>
            </a:r>
            <a:endParaRPr lang="en-US" sz="1600" dirty="0"/>
          </a:p>
          <a:p>
            <a:endParaRPr lang="ru-RU" sz="16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799" y="5305246"/>
            <a:ext cx="2850853" cy="148374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078" y="2478307"/>
            <a:ext cx="6765874" cy="317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5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27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SQL </a:t>
            </a:r>
            <a:r>
              <a:rPr lang="ru-RU" dirty="0" smtClean="0"/>
              <a:t>и </a:t>
            </a:r>
            <a:r>
              <a:rPr lang="en-US" dirty="0" smtClean="0"/>
              <a:t>NoSQL</a:t>
            </a:r>
            <a:endParaRPr lang="ru-RU" dirty="0">
              <a:effectLst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2" y="354893"/>
            <a:ext cx="10307637" cy="587375"/>
          </a:xfrm>
        </p:spPr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ru-RU" sz="1800" b="1" i="0" dirty="0" smtClean="0"/>
              <a:t>Пример пост запроса</a:t>
            </a:r>
            <a:endParaRPr lang="ru-RU" sz="1800" b="1" i="0" dirty="0"/>
          </a:p>
          <a:p>
            <a:pPr marL="0" lvl="1" indent="0" algn="ctr">
              <a:spcBef>
                <a:spcPts val="1000"/>
              </a:spcBef>
              <a:buNone/>
            </a:pPr>
            <a:endParaRPr lang="en-US" sz="3200" b="1" i="0" dirty="0" smtClean="0"/>
          </a:p>
          <a:p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52" y="885879"/>
            <a:ext cx="6932886" cy="5498496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18" y="5305246"/>
            <a:ext cx="2850853" cy="14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5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12935" y="3398808"/>
            <a:ext cx="6291383" cy="556882"/>
          </a:xfrm>
        </p:spPr>
        <p:txBody>
          <a:bodyPr>
            <a:normAutofit fontScale="90000"/>
          </a:bodyPr>
          <a:lstStyle/>
          <a:p>
            <a:pPr lvl="1" algn="l" rtl="0">
              <a:lnSpc>
                <a:spcPct val="89000"/>
              </a:lnSpc>
              <a:spcBef>
                <a:spcPct val="0"/>
              </a:spcBef>
            </a:pPr>
            <a:r>
              <a:rPr lang="en-US" sz="4800" b="1" i="0" u="none" strike="noStrike" cap="non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Практическое задание</a:t>
            </a:r>
            <a:br>
              <a:rPr lang="en-US" sz="4800" b="1" i="0" u="none" strike="noStrike" cap="non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</a:b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29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1764730" y="594505"/>
            <a:ext cx="8845761" cy="5167940"/>
          </a:xfrm>
        </p:spPr>
        <p:txBody>
          <a:bodyPr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b="0" dirty="0" smtClean="0"/>
              <a:t>Развернуть </a:t>
            </a:r>
            <a:r>
              <a:rPr lang="en-US" sz="1400" b="0" dirty="0"/>
              <a:t>Spring Boot </a:t>
            </a:r>
            <a:r>
              <a:rPr lang="en-US" sz="1400" b="0" dirty="0" smtClean="0"/>
              <a:t>проект</a:t>
            </a:r>
            <a:endParaRPr lang="ru-RU" sz="14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 err="1" smtClean="0"/>
              <a:t>Создать</a:t>
            </a:r>
            <a:r>
              <a:rPr lang="en-US" sz="1400" b="0" dirty="0" smtClean="0"/>
              <a:t> </a:t>
            </a:r>
            <a:r>
              <a:rPr lang="en-US" sz="1400" b="0" dirty="0"/>
              <a:t>сущность(Entity) Person с полями name, age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Создать PersonRepository (Заимплементить интерфейс спринга)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Создать контроллер PersonController (использовать @RestController вместо просто @Controller)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По url-у /persons/ и http методу POST (RequestMapping) создать метод save() принимающий name и age в виде параметров (RequestParam)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В контроллер заинжектить PersonRepository и в методе контроллера save() создать и сохранить сущность(Person) с помощью репозитория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Зайти в http://</a:t>
            </a:r>
            <a:r>
              <a:rPr lang="en-US" sz="1400" b="0" dirty="0" smtClean="0"/>
              <a:t>localhost:9200/your_index/your_type </a:t>
            </a:r>
            <a:r>
              <a:rPr lang="en-US" sz="1400" b="0" dirty="0"/>
              <a:t>и проверить что все сохранилось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Заполнить таблицу 3-4 </a:t>
            </a:r>
            <a:r>
              <a:rPr lang="en-US" sz="1400" b="0" dirty="0" smtClean="0"/>
              <a:t>записями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В репозитории и контроллере создать 2-3 метода поиска по параметрам. Методы должны возвращать список найденных записей (и в контроллере и в репозитории)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dirty="0"/>
              <a:t>Как создавать методы поиска можно посмотреть здесь - http://docs.spring.io/spring-data/jpa/docs/1.7.0.M1/reference/htmlsingle/#jpa.query-methods.query-creation</a:t>
            </a:r>
            <a:endParaRPr lang="ru-RU" sz="1400" dirty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1" u="sng" dirty="0" smtClean="0"/>
              <a:t>Для</a:t>
            </a:r>
            <a:r>
              <a:rPr lang="en-US" sz="1400" b="0" i="1" u="sng" dirty="0" smtClean="0"/>
              <a:t> тех кто чувствует себя уверенно - добавить отношение @ManyToOne. Например у каждого Person будет список Phone. Phone так же является Entity и содержит поля id, number. Данные заполнить так же с помощью data.sql</a:t>
            </a:r>
            <a:endParaRPr lang="ru-RU" sz="1400" i="1" u="sng" dirty="0" smtClean="0"/>
          </a:p>
          <a:p>
            <a:pPr marL="342900" indent="-342900" algn="l">
              <a:buFont typeface="+mj-lt"/>
              <a:buAutoNum type="arabicPeriod"/>
            </a:pPr>
            <a:r>
              <a:rPr lang="en-US" sz="1400" b="0" i="1" u="sng" dirty="0" smtClean="0"/>
              <a:t>Добавить метод в контроллере который будет принимать id Person’a как параметр и выводить список Phone</a:t>
            </a:r>
            <a:endParaRPr lang="ru-RU" sz="1400" i="1" u="sng" dirty="0" smtClean="0"/>
          </a:p>
          <a:p>
            <a:pPr algn="l"/>
            <a:r>
              <a:rPr lang="en-US" sz="1400" b="0" i="1" dirty="0" smtClean="0"/>
              <a:t> </a:t>
            </a:r>
            <a:r>
              <a:rPr lang="kk-KZ" sz="1400" b="0" i="1" dirty="0" smtClean="0"/>
              <a:t>13 </a:t>
            </a:r>
            <a:r>
              <a:rPr lang="kk-KZ" sz="1400" i="1" u="sng" dirty="0" smtClean="0">
                <a:solidFill>
                  <a:srgbClr val="FF0000"/>
                </a:solidFill>
              </a:rPr>
              <a:t>*Пункт 11 и 12 делается с </a:t>
            </a:r>
            <a:r>
              <a:rPr lang="en-US" sz="1400" i="1" u="sng" dirty="0">
                <a:solidFill>
                  <a:srgbClr val="FF0000"/>
                </a:solidFill>
              </a:rPr>
              <a:t>Postgresql</a:t>
            </a:r>
            <a:endParaRPr lang="ru-RU" sz="1400" i="1" u="sng" dirty="0" smtClean="0">
              <a:solidFill>
                <a:srgbClr val="FF0000"/>
              </a:solidFill>
            </a:endParaRPr>
          </a:p>
          <a:p>
            <a:pPr algn="l"/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10654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Заголовок 3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1800" dirty="0"/>
              <a:t> Язык </a:t>
            </a:r>
            <a:r>
              <a:rPr lang="en-US" sz="1800" dirty="0"/>
              <a:t>SQL. </a:t>
            </a:r>
            <a:r>
              <a:rPr lang="ru-RU" sz="1800" dirty="0"/>
              <a:t>Основные понятия.</a:t>
            </a:r>
            <a:br>
              <a:rPr lang="ru-RU" sz="1800" dirty="0"/>
            </a:br>
            <a:endParaRPr lang="en-US" sz="1800" dirty="0"/>
          </a:p>
        </p:txBody>
      </p:sp>
      <p:sp>
        <p:nvSpPr>
          <p:cNvPr id="32" name="Объект 3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1600" b="1" dirty="0"/>
              <a:t>База данных (БД) </a:t>
            </a:r>
            <a:r>
              <a:rPr lang="ru-RU" sz="1600" dirty="0"/>
              <a:t>- упорядоченный набор логически взаимосвязанных данных, используемых совместно, и которые хранятся в одном месте. Если коротко, то простейшая </a:t>
            </a:r>
            <a:r>
              <a:rPr lang="ru-RU" sz="1600" b="1" dirty="0"/>
              <a:t>БД </a:t>
            </a:r>
            <a:r>
              <a:rPr lang="ru-RU" sz="1600" dirty="0"/>
              <a:t>это обычная таблица со строками и столбцами в которой хранится разного рода информация (примером может служить таблица в </a:t>
            </a:r>
            <a:r>
              <a:rPr lang="ru-RU" sz="1600" b="1" dirty="0"/>
              <a:t>Excel </a:t>
            </a:r>
            <a:r>
              <a:rPr lang="ru-RU" sz="1600" dirty="0"/>
              <a:t>). </a:t>
            </a:r>
            <a:endParaRPr lang="en-US" sz="1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51" y="2952629"/>
            <a:ext cx="6683735" cy="343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9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1764730" y="594505"/>
            <a:ext cx="8845761" cy="5167940"/>
          </a:xfrm>
        </p:spPr>
        <p:txBody>
          <a:bodyPr>
            <a:noAutofit/>
          </a:bodyPr>
          <a:lstStyle/>
          <a:p>
            <a:pPr algn="l"/>
            <a:r>
              <a:rPr lang="ru-RU" sz="1400" dirty="0" smtClean="0"/>
              <a:t>Полезные ссылки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://www.youtube.com/watch?v=qDt70R4i3wk&amp;list=PLdpb__</a:t>
            </a:r>
            <a:r>
              <a:rPr lang="en-US" sz="1400" dirty="0" smtClean="0">
                <a:hlinkClick r:id="rId2"/>
              </a:rPr>
              <a:t>6uY73kCu4eG9IolmhkBmNgyRL-i</a:t>
            </a:r>
            <a:endParaRPr lang="ru-RU" sz="14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www.youtube.com/watch?v=ozZMFeS8mSI</a:t>
            </a:r>
            <a:endParaRPr lang="ru-RU" sz="14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hlinkClick r:id="rId4"/>
              </a:rPr>
              <a:t>https://mkyong.com/elasticsearch/elasticsearch-hello-world-example</a:t>
            </a:r>
            <a:r>
              <a:rPr lang="en-US" sz="1400" dirty="0" smtClean="0">
                <a:hlinkClick r:id="rId4"/>
              </a:rPr>
              <a:t>/</a:t>
            </a:r>
            <a:endParaRPr lang="ru-RU" sz="14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400" dirty="0" smtClean="0"/>
          </a:p>
          <a:p>
            <a:pPr algn="l"/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51442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 Язык </a:t>
            </a:r>
            <a:r>
              <a:rPr lang="en-US" dirty="0"/>
              <a:t>SQL. </a:t>
            </a:r>
            <a:r>
              <a:rPr lang="ru-RU" dirty="0"/>
              <a:t>Основные понятия.</a:t>
            </a:r>
            <a:br>
              <a:rPr lang="ru-RU" dirty="0"/>
            </a:b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3"/>
          </p:nvPr>
        </p:nvSpPr>
        <p:spPr>
          <a:xfrm>
            <a:off x="4218318" y="2897756"/>
            <a:ext cx="3683480" cy="587375"/>
          </a:xfrm>
        </p:spPr>
        <p:txBody>
          <a:bodyPr>
            <a:normAutofit/>
          </a:bodyPr>
          <a:lstStyle/>
          <a:p>
            <a:r>
              <a:rPr lang="ru-RU" sz="3200" dirty="0"/>
              <a:t>Что такое </a:t>
            </a:r>
            <a:r>
              <a:rPr lang="en-US" sz="3200" dirty="0" smtClean="0"/>
              <a:t>SQL</a:t>
            </a:r>
            <a:r>
              <a:rPr lang="kk-KZ" sz="3200" dirty="0" smtClean="0"/>
              <a:t>?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4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 Язык </a:t>
            </a:r>
            <a:r>
              <a:rPr lang="en-US" dirty="0"/>
              <a:t>SQL. </a:t>
            </a:r>
            <a:r>
              <a:rPr lang="ru-RU" dirty="0"/>
              <a:t>Основные понятия.</a:t>
            </a:r>
            <a:br>
              <a:rPr lang="ru-RU" dirty="0"/>
            </a:b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2" y="354893"/>
            <a:ext cx="10307637" cy="587375"/>
          </a:xfrm>
        </p:spPr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SQL</a:t>
            </a:r>
            <a:endParaRPr lang="en-US" sz="3200" b="1" i="0" dirty="0"/>
          </a:p>
          <a:p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207407" y="811171"/>
            <a:ext cx="11386119" cy="3528683"/>
          </a:xfrm>
        </p:spPr>
        <p:txBody>
          <a:bodyPr>
            <a:noAutofit/>
          </a:bodyPr>
          <a:lstStyle/>
          <a:p>
            <a:r>
              <a:rPr lang="ru-RU" sz="1800" b="1" dirty="0" smtClean="0"/>
              <a:t>SQL</a:t>
            </a:r>
            <a:r>
              <a:rPr lang="ru-RU" sz="1800" dirty="0" smtClean="0"/>
              <a:t> (structured query language) — формальный непроцедурный язык программирования, применяемый для создания, модификации и управления данными в произвольной реляционной базе данных </a:t>
            </a:r>
          </a:p>
          <a:p>
            <a:r>
              <a:rPr lang="ru-RU" sz="1800" dirty="0" smtClean="0"/>
              <a:t>Использует определенные команды, такие как Create, Drop, Insert и т. Д. </a:t>
            </a:r>
            <a:br>
              <a:rPr lang="ru-RU" sz="1800" dirty="0" smtClean="0"/>
            </a:br>
            <a:r>
              <a:rPr lang="ru-RU" sz="1800" dirty="0" smtClean="0"/>
              <a:t>Для выполнения необходимых задач. </a:t>
            </a:r>
            <a:br>
              <a:rPr lang="ru-RU" sz="1800" dirty="0" smtClean="0"/>
            </a:br>
            <a:r>
              <a:rPr lang="ru-RU" sz="1800" dirty="0" smtClean="0"/>
              <a:t>Команды SQL в основном делятся на четыре категории: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 smtClean="0"/>
              <a:t>DDL </a:t>
            </a:r>
            <a:r>
              <a:rPr lang="ru-RU" sz="1800" dirty="0"/>
              <a:t>- язык определения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 smtClean="0"/>
              <a:t>DML </a:t>
            </a:r>
            <a:r>
              <a:rPr lang="ru-RU" sz="1800" dirty="0"/>
              <a:t>- язык манипулирования данными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DCL - язык управления данными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TCL - </a:t>
            </a:r>
            <a:r>
              <a:rPr lang="ru-RU" sz="1800" dirty="0"/>
              <a:t>язык управления транзакциями</a:t>
            </a:r>
          </a:p>
          <a:p>
            <a:endParaRPr lang="ru-RU" sz="2000" dirty="0"/>
          </a:p>
        </p:txBody>
      </p:sp>
      <p:pic>
        <p:nvPicPr>
          <p:cNvPr id="8" name="Shape 86" descr="command types in SQL DataBase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64656" y="1838973"/>
            <a:ext cx="5310401" cy="47774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70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 Язык </a:t>
            </a:r>
            <a:r>
              <a:rPr lang="en-US" dirty="0"/>
              <a:t>SQL. </a:t>
            </a:r>
            <a:r>
              <a:rPr lang="ru-RU" dirty="0"/>
              <a:t>Основные понятия.</a:t>
            </a:r>
            <a:br>
              <a:rPr lang="ru-RU" dirty="0"/>
            </a:b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ru-RU" sz="2800" b="1" i="0" dirty="0"/>
              <a:t>Создание таблицы</a:t>
            </a:r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474452" y="1311276"/>
            <a:ext cx="11386119" cy="2441216"/>
          </a:xfrm>
        </p:spPr>
        <p:txBody>
          <a:bodyPr>
            <a:normAutofit/>
          </a:bodyPr>
          <a:lstStyle/>
          <a:p>
            <a:r>
              <a:rPr lang="ru-RU" sz="1600" dirty="0"/>
              <a:t>Для создания </a:t>
            </a:r>
            <a:r>
              <a:rPr lang="ru-RU" sz="1600" dirty="0" smtClean="0"/>
              <a:t>используется </a:t>
            </a:r>
            <a:r>
              <a:rPr lang="ru-RU" sz="1600" dirty="0"/>
              <a:t>команда </a:t>
            </a:r>
            <a:r>
              <a:rPr lang="ru-RU" sz="1600" b="1" dirty="0"/>
              <a:t>CREATE TABLE</a:t>
            </a:r>
            <a:r>
              <a:rPr lang="ru-RU" sz="1600" dirty="0"/>
              <a:t>. Эта команды применяет ряд операторов, которые определяют </a:t>
            </a:r>
            <a:r>
              <a:rPr lang="ru-RU" sz="1600" dirty="0" smtClean="0"/>
              <a:t>стол</a:t>
            </a:r>
            <a:r>
              <a:rPr lang="ru-RU" sz="1600" dirty="0"/>
              <a:t>таблиц </a:t>
            </a:r>
            <a:r>
              <a:rPr lang="ru-RU" sz="1600" dirty="0" smtClean="0"/>
              <a:t>бцы </a:t>
            </a:r>
            <a:r>
              <a:rPr lang="ru-RU" sz="1600" dirty="0"/>
              <a:t>таблицы и их атрибуты. Общий формальный синтаксис команды CREATE </a:t>
            </a:r>
            <a:r>
              <a:rPr lang="ru-RU" sz="1600" dirty="0" smtClean="0"/>
              <a:t>TABLE:</a:t>
            </a:r>
          </a:p>
          <a:p>
            <a:endParaRPr lang="kk-KZ" b="1" dirty="0" smtClean="0"/>
          </a:p>
          <a:p>
            <a:endParaRPr lang="kk-KZ" b="1" dirty="0" smtClean="0"/>
          </a:p>
          <a:p>
            <a:endParaRPr lang="kk-KZ" b="1" dirty="0" smtClean="0"/>
          </a:p>
          <a:p>
            <a:endParaRPr lang="kk-KZ" b="1" dirty="0"/>
          </a:p>
          <a:p>
            <a:endParaRPr lang="kk-KZ" b="1" dirty="0" smtClean="0"/>
          </a:p>
          <a:p>
            <a:endParaRPr lang="kk-KZ" b="1" dirty="0"/>
          </a:p>
          <a:p>
            <a:endParaRPr lang="ru-RU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078301" y="1903302"/>
            <a:ext cx="6443933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 TABLE название_таблицы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(название_столбца1 тип_данных атрибуты_столбца1, 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название_столбца2 тип_данных атрибуты_столбца2,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................................................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название_столбцаN тип_данных атрибуты_столбцаN,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атрибуты_уровня_таблицы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ru-RU" altLang="ru-RU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1078301" y="3584823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DATABASE productsdb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/>
              <a:t>USE productsdb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/>
              <a:t>CREATE TABLE Customers</a:t>
            </a:r>
          </a:p>
          <a:p>
            <a:r>
              <a:rPr lang="en-US" dirty="0" smtClean="0"/>
              <a:t>(   </a:t>
            </a:r>
            <a:r>
              <a:rPr lang="en-US" dirty="0"/>
              <a:t>Id INT,</a:t>
            </a:r>
          </a:p>
          <a:p>
            <a:r>
              <a:rPr lang="en-US" dirty="0"/>
              <a:t>    Age INT,</a:t>
            </a:r>
          </a:p>
          <a:p>
            <a:r>
              <a:rPr lang="en-US" dirty="0"/>
              <a:t>    FirstName VARCHAR(20),</a:t>
            </a:r>
          </a:p>
          <a:p>
            <a:r>
              <a:rPr lang="en-US" dirty="0"/>
              <a:t>    LastName VARCHAR(20</a:t>
            </a:r>
            <a:r>
              <a:rPr lang="en-US" dirty="0" smtClean="0"/>
              <a:t>)</a:t>
            </a:r>
            <a:endParaRPr lang="kk-KZ" dirty="0" smtClean="0"/>
          </a:p>
          <a:p>
            <a:r>
              <a:rPr lang="en-US" dirty="0" smtClean="0"/>
              <a:t>);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5444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Data</a:t>
            </a:r>
            <a:endParaRPr lang="en-US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1800" b="1" i="0" dirty="0"/>
              <a:t>Spring </a:t>
            </a:r>
            <a:r>
              <a:rPr lang="en-US" sz="1800" b="1" i="0" dirty="0" smtClean="0"/>
              <a:t>Data</a:t>
            </a:r>
            <a:endParaRPr lang="en-US" sz="1800" b="1" i="0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474452" y="1311276"/>
            <a:ext cx="11386119" cy="2441216"/>
          </a:xfrm>
        </p:spPr>
        <p:txBody>
          <a:bodyPr>
            <a:normAutofit/>
          </a:bodyPr>
          <a:lstStyle/>
          <a:p>
            <a:r>
              <a:rPr lang="ru-RU" sz="1600" dirty="0"/>
              <a:t>Spring Data — дополнительный удобный механизм для взаимодействия с сущностями базы данных, организации их в репозитории, извлечение данных, изменение, в каких то случаях для этого будет достаточно объявить интерфейс и метод в нем, без имплементации.</a:t>
            </a:r>
            <a:endParaRPr lang="ru-RU" sz="1600" dirty="0" smtClean="0"/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19" y="2194663"/>
            <a:ext cx="6652127" cy="372994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75" y="2194663"/>
            <a:ext cx="4864443" cy="274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Data</a:t>
            </a:r>
            <a:endParaRPr lang="en-US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742950" lvl="1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None/>
            </a:pPr>
            <a:r>
              <a:rPr lang="en-US" sz="1800" b="1" i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JPA</a:t>
            </a:r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4"/>
          </p:nvPr>
        </p:nvSpPr>
        <p:spPr>
          <a:xfrm>
            <a:off x="474452" y="1311276"/>
            <a:ext cx="11386119" cy="2441216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</a:pPr>
            <a:r>
              <a:rPr lang="en-US" sz="1600" dirty="0"/>
              <a:t>Java</a:t>
            </a:r>
            <a:r>
              <a:rPr lang="en-US" sz="1600" dirty="0">
                <a:solidFill>
                  <a:srgbClr val="000000"/>
                </a:solidFill>
              </a:rPr>
              <a:t> Persistence API (JPA) —</a:t>
            </a:r>
            <a:r>
              <a:rPr lang="en-US" sz="1600" dirty="0">
                <a:solidFill>
                  <a:srgbClr val="222222"/>
                </a:solidFill>
                <a:highlight>
                  <a:srgbClr val="FFFFFF"/>
                </a:highlight>
              </a:rPr>
              <a:t>спецификация API Java EE, предоставляет возможность сохранять в удобном виде Java-объекты в базе данных.Существует несколько реализаций этого интерфейса, одна из самых популярных использует для этого Hibernate. JPA реализует концепцию ORM.</a:t>
            </a: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pic>
        <p:nvPicPr>
          <p:cNvPr id="9" name="Shape 179" descr="jpa-implementations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35973" y="2477518"/>
            <a:ext cx="8863074" cy="3912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704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  <p:sp>
        <p:nvSpPr>
          <p:cNvPr id="14" name="Заголовок 13"/>
          <p:cNvSpPr>
            <a:spLocks noGrp="1"/>
          </p:cNvSpPr>
          <p:nvPr>
            <p:ph type="title"/>
          </p:nvPr>
        </p:nvSpPr>
        <p:spPr>
          <a:xfrm>
            <a:off x="474452" y="87144"/>
            <a:ext cx="10307637" cy="340743"/>
          </a:xfrm>
        </p:spPr>
        <p:txBody>
          <a:bodyPr>
            <a:normAutofit fontScale="90000"/>
          </a:bodyPr>
          <a:lstStyle/>
          <a:p>
            <a:pPr lvl="0">
              <a:lnSpc>
                <a:spcPct val="200000"/>
              </a:lnSpc>
              <a:buClr>
                <a:srgbClr val="000000"/>
              </a:buClr>
              <a:buSzPct val="100000"/>
            </a:pPr>
            <a:r>
              <a:rPr lang="en-US" dirty="0" smtClean="0"/>
              <a:t>Spring Data</a:t>
            </a:r>
            <a:endParaRPr lang="en-US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/>
          </p:nvPr>
        </p:nvSpPr>
        <p:spPr>
          <a:xfrm>
            <a:off x="474453" y="723900"/>
            <a:ext cx="11386117" cy="587375"/>
          </a:xfrm>
        </p:spPr>
        <p:txBody>
          <a:bodyPr>
            <a:normAutofit/>
          </a:bodyPr>
          <a:lstStyle/>
          <a:p>
            <a:pPr marL="742950" lvl="1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None/>
            </a:pPr>
            <a:r>
              <a:rPr lang="en-US" b="1" i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</a:p>
          <a:p>
            <a:pPr marL="742950" lvl="1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None/>
            </a:pPr>
            <a:endParaRPr lang="en-US" sz="1800" b="1" i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Текст 15"/>
          <p:cNvSpPr txBox="1">
            <a:spLocks/>
          </p:cNvSpPr>
          <p:nvPr/>
        </p:nvSpPr>
        <p:spPr>
          <a:xfrm>
            <a:off x="474451" y="3059770"/>
            <a:ext cx="11386119" cy="24412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303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875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4447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901952" indent="0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Tx/>
              <a:buNone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 smtClean="0"/>
          </a:p>
        </p:txBody>
      </p:sp>
      <p:pic>
        <p:nvPicPr>
          <p:cNvPr id="8" name="Shape 195" descr="Entity_As_Table.jpe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66231" y="2075556"/>
            <a:ext cx="4304399" cy="152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6445"/>
          <a:stretch/>
        </p:blipFill>
        <p:spPr>
          <a:xfrm>
            <a:off x="690635" y="1750978"/>
            <a:ext cx="5476875" cy="397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92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Другая 1">
      <a:dk1>
        <a:srgbClr val="202020"/>
      </a:dk1>
      <a:lt1>
        <a:srgbClr val="F6F6F6"/>
      </a:lt1>
      <a:dk2>
        <a:srgbClr val="202020"/>
      </a:dk2>
      <a:lt2>
        <a:srgbClr val="F6F6F6"/>
      </a:lt2>
      <a:accent1>
        <a:srgbClr val="202020"/>
      </a:accent1>
      <a:accent2>
        <a:srgbClr val="F33114"/>
      </a:accent2>
      <a:accent3>
        <a:srgbClr val="E6E6E6"/>
      </a:accent3>
      <a:accent4>
        <a:srgbClr val="FD7A02"/>
      </a:accent4>
      <a:accent5>
        <a:srgbClr val="6FAD47"/>
      </a:accent5>
      <a:accent6>
        <a:srgbClr val="333333"/>
      </a:accent6>
      <a:hlink>
        <a:srgbClr val="0091FF"/>
      </a:hlink>
      <a:folHlink>
        <a:srgbClr val="7030A0"/>
      </a:folHlink>
    </a:clrScheme>
    <a:fontScheme name="Другая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Құжат" ma:contentTypeID="0x0101000C21B11F7BDD1F41B3F2852CB6ED6807" ma:contentTypeVersion="9" ma:contentTypeDescription="Жаңа құжат жасау." ma:contentTypeScope="" ma:versionID="383bff7d942d30b14947297f8b1cfd5b">
  <xsd:schema xmlns:xsd="http://www.w3.org/2001/XMLSchema" xmlns:xs="http://www.w3.org/2001/XMLSchema" xmlns:p="http://schemas.microsoft.com/office/2006/metadata/properties" xmlns:ns2="c6dd3df2-ea7a-4b27-b38c-613c7b6fd851" xmlns:ns3="2f92441f-e5cb-479c-ba9b-981f15e64a17" targetNamespace="http://schemas.microsoft.com/office/2006/metadata/properties" ma:root="true" ma:fieldsID="7b47a4ec58f265158ae66a2b55e799a8" ns2:_="" ns3:_="">
    <xsd:import namespace="c6dd3df2-ea7a-4b27-b38c-613c7b6fd851"/>
    <xsd:import namespace="2f92441f-e5cb-479c-ba9b-981f15e64a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dd3df2-ea7a-4b27-b38c-613c7b6fd8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92441f-e5cb-479c-ba9b-981f15e64a17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Ортақ пайдаланылд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Мәліметтермен бөлісті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Мазмұн түрі"/>
        <xsd:element ref="dc:title" minOccurs="0" maxOccurs="1" ma:index="4" ma:displayName="Тақырып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F7599ED-EC19-4E5B-98FD-DD7165C971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FCF175A-50C4-4D75-926F-ADC457C222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dd3df2-ea7a-4b27-b38c-613c7b6fd851"/>
    <ds:schemaRef ds:uri="2f92441f-e5cb-479c-ba9b-981f15e64a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E25A83-982B-439C-9B21-73A67330A0A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2f92441f-e5cb-479c-ba9b-981f15e64a17"/>
    <ds:schemaRef ds:uri="c6dd3df2-ea7a-4b27-b38c-613c7b6fd851"/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1307</TotalTime>
  <Words>807</Words>
  <Application>Microsoft Office PowerPoint</Application>
  <PresentationFormat>Широкоэкранный</PresentationFormat>
  <Paragraphs>155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Franklin Gothic Book</vt:lpstr>
      <vt:lpstr>Open Sans</vt:lpstr>
      <vt:lpstr>Roboto</vt:lpstr>
      <vt:lpstr>Crop</vt:lpstr>
      <vt:lpstr>Spring Boot. Spring Data JPA + Elasticsearch </vt:lpstr>
      <vt:lpstr>О чем пойдет речь?</vt:lpstr>
      <vt:lpstr> Язык SQL. Основные понятия. </vt:lpstr>
      <vt:lpstr> Язык SQL. Основные понятия. </vt:lpstr>
      <vt:lpstr> Язык SQL. Основные понятия. </vt:lpstr>
      <vt:lpstr> Язык SQL. Основные понятия. </vt:lpstr>
      <vt:lpstr>Spring Data</vt:lpstr>
      <vt:lpstr>Spring Data</vt:lpstr>
      <vt:lpstr>Spring Data</vt:lpstr>
      <vt:lpstr>Spring Data</vt:lpstr>
      <vt:lpstr>Spring Data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Spring Data </vt:lpstr>
      <vt:lpstr>SQL и NoSQL</vt:lpstr>
      <vt:lpstr>SQL и NoSQL</vt:lpstr>
      <vt:lpstr>SQL и NoSQL</vt:lpstr>
      <vt:lpstr>SQL и NoSQL</vt:lpstr>
      <vt:lpstr>Практическое задание 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Yana Nim</dc:creator>
  <cp:lastModifiedBy>Gaziz</cp:lastModifiedBy>
  <cp:revision>94</cp:revision>
  <dcterms:created xsi:type="dcterms:W3CDTF">2021-03-18T10:24:38Z</dcterms:created>
  <dcterms:modified xsi:type="dcterms:W3CDTF">2021-06-04T11:57:38Z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0x0101000C21B11F7BDD1F41B3F2852CB6ED6807</vt:lpwstr>
  </property>
</Properties>
</file>